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0" r:id="rId3"/>
    <p:sldId id="257" r:id="rId4"/>
    <p:sldId id="268" r:id="rId5"/>
    <p:sldId id="263" r:id="rId6"/>
    <p:sldId id="265" r:id="rId7"/>
    <p:sldId id="266" r:id="rId8"/>
    <p:sldId id="281" r:id="rId9"/>
    <p:sldId id="261" r:id="rId10"/>
    <p:sldId id="310" r:id="rId11"/>
    <p:sldId id="278" r:id="rId12"/>
    <p:sldId id="260" r:id="rId13"/>
    <p:sldId id="279" r:id="rId14"/>
    <p:sldId id="258" r:id="rId15"/>
    <p:sldId id="283" r:id="rId16"/>
    <p:sldId id="282" r:id="rId17"/>
    <p:sldId id="306" r:id="rId18"/>
    <p:sldId id="286" r:id="rId19"/>
    <p:sldId id="302" r:id="rId20"/>
    <p:sldId id="303" r:id="rId21"/>
    <p:sldId id="287" r:id="rId22"/>
    <p:sldId id="288" r:id="rId23"/>
    <p:sldId id="299" r:id="rId24"/>
    <p:sldId id="300" r:id="rId25"/>
    <p:sldId id="301" r:id="rId26"/>
    <p:sldId id="289" r:id="rId27"/>
    <p:sldId id="290" r:id="rId28"/>
    <p:sldId id="270" r:id="rId29"/>
    <p:sldId id="308" r:id="rId30"/>
    <p:sldId id="298" r:id="rId31"/>
    <p:sldId id="304" r:id="rId32"/>
    <p:sldId id="292" r:id="rId33"/>
    <p:sldId id="291" r:id="rId34"/>
    <p:sldId id="307" r:id="rId35"/>
    <p:sldId id="293" r:id="rId36"/>
    <p:sldId id="294" r:id="rId37"/>
    <p:sldId id="305" r:id="rId38"/>
    <p:sldId id="295" r:id="rId39"/>
    <p:sldId id="296" r:id="rId40"/>
    <p:sldId id="297" r:id="rId41"/>
    <p:sldId id="269" r:id="rId42"/>
    <p:sldId id="309" r:id="rId43"/>
    <p:sldId id="284" r:id="rId44"/>
    <p:sldId id="285" r:id="rId45"/>
    <p:sldId id="275" r:id="rId46"/>
    <p:sldId id="276" r:id="rId47"/>
    <p:sldId id="277" r:id="rId4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62" autoAdjust="0"/>
    <p:restoredTop sz="94660"/>
  </p:normalViewPr>
  <p:slideViewPr>
    <p:cSldViewPr>
      <p:cViewPr varScale="1">
        <p:scale>
          <a:sx n="69" d="100"/>
          <a:sy n="69" d="100"/>
        </p:scale>
        <p:origin x="-1410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F2561-C5F6-4B34-A4DA-E4C988F17CD3}" type="datetimeFigureOut">
              <a:rPr lang="en-US" smtClean="0"/>
              <a:t>8/19/2013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5D8E0-01C2-4952-A87F-901E7D685B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7710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F2561-C5F6-4B34-A4DA-E4C988F17CD3}" type="datetimeFigureOut">
              <a:rPr lang="en-US" smtClean="0"/>
              <a:t>8/19/2013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5D8E0-01C2-4952-A87F-901E7D685B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9790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F2561-C5F6-4B34-A4DA-E4C988F17CD3}" type="datetimeFigureOut">
              <a:rPr lang="en-US" smtClean="0"/>
              <a:t>8/19/2013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5D8E0-01C2-4952-A87F-901E7D685B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040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F2561-C5F6-4B34-A4DA-E4C988F17CD3}" type="datetimeFigureOut">
              <a:rPr lang="en-US" smtClean="0"/>
              <a:t>8/19/2013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5D8E0-01C2-4952-A87F-901E7D685B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5722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F2561-C5F6-4B34-A4DA-E4C988F17CD3}" type="datetimeFigureOut">
              <a:rPr lang="en-US" smtClean="0"/>
              <a:t>8/19/2013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5D8E0-01C2-4952-A87F-901E7D685B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4237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F2561-C5F6-4B34-A4DA-E4C988F17CD3}" type="datetimeFigureOut">
              <a:rPr lang="en-US" smtClean="0"/>
              <a:t>8/19/2013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5D8E0-01C2-4952-A87F-901E7D685B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1543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F2561-C5F6-4B34-A4DA-E4C988F17CD3}" type="datetimeFigureOut">
              <a:rPr lang="en-US" smtClean="0"/>
              <a:t>8/19/2013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5D8E0-01C2-4952-A87F-901E7D685B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1757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F2561-C5F6-4B34-A4DA-E4C988F17CD3}" type="datetimeFigureOut">
              <a:rPr lang="en-US" smtClean="0"/>
              <a:t>8/19/2013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5D8E0-01C2-4952-A87F-901E7D685B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1263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F2561-C5F6-4B34-A4DA-E4C988F17CD3}" type="datetimeFigureOut">
              <a:rPr lang="en-US" smtClean="0"/>
              <a:t>8/19/2013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5D8E0-01C2-4952-A87F-901E7D685B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2801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F2561-C5F6-4B34-A4DA-E4C988F17CD3}" type="datetimeFigureOut">
              <a:rPr lang="en-US" smtClean="0"/>
              <a:t>8/19/2013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5D8E0-01C2-4952-A87F-901E7D685B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2006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F2561-C5F6-4B34-A4DA-E4C988F17CD3}" type="datetimeFigureOut">
              <a:rPr lang="en-US" smtClean="0"/>
              <a:t>8/19/2013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5D8E0-01C2-4952-A87F-901E7D685B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4052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FF2561-C5F6-4B34-A4DA-E4C988F17CD3}" type="datetimeFigureOut">
              <a:rPr lang="en-US" smtClean="0"/>
              <a:t>8/19/2013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F5D8E0-01C2-4952-A87F-901E7D685B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671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jpeg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tm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png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8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tm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7" Type="http://schemas.openxmlformats.org/officeDocument/2006/relationships/image" Target="../media/image106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3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955" y="609601"/>
            <a:ext cx="7532845" cy="5638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257800" y="578548"/>
            <a:ext cx="3657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Comic Sans MS" pitchFamily="66" charset="0"/>
              </a:rPr>
              <a:t>Brubaker Elementary </a:t>
            </a:r>
          </a:p>
          <a:p>
            <a:pPr algn="ctr"/>
            <a:r>
              <a:rPr lang="en-US" sz="1600" b="1" dirty="0" smtClean="0">
                <a:latin typeface="Comic Sans MS" pitchFamily="66" charset="0"/>
              </a:rPr>
              <a:t>Kindergarten Orientation</a:t>
            </a:r>
            <a:endParaRPr lang="en-US" sz="1600" b="1" dirty="0">
              <a:latin typeface="Comic Sans MS" pitchFamily="66" charset="0"/>
            </a:endParaRPr>
          </a:p>
        </p:txBody>
      </p:sp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62918">
            <a:off x="1109713" y="699131"/>
            <a:ext cx="1021957" cy="154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34" b="6761"/>
          <a:stretch/>
        </p:blipFill>
        <p:spPr bwMode="auto">
          <a:xfrm>
            <a:off x="805578" y="4724400"/>
            <a:ext cx="7532844" cy="1433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4354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Patti\AppData\Local\Microsoft\Windows\Temporary Internet Files\Content.Word\Slide27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200"/>
            <a:ext cx="9144000" cy="69342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1600200" y="613724"/>
            <a:ext cx="55510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Comic Sans MS" pitchFamily="66" charset="0"/>
              </a:rPr>
              <a:t>Come prepared to learn!</a:t>
            </a:r>
            <a:endParaRPr lang="en-US" sz="2000" b="1" i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50180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96" t="9957" r="8081" b="8658"/>
          <a:stretch/>
        </p:blipFill>
        <p:spPr bwMode="auto">
          <a:xfrm>
            <a:off x="990600" y="1524000"/>
            <a:ext cx="2528455" cy="2916255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0181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" t="21299" r="3737" b="3896"/>
          <a:stretch/>
        </p:blipFill>
        <p:spPr bwMode="auto">
          <a:xfrm>
            <a:off x="4191000" y="1733485"/>
            <a:ext cx="3845642" cy="2497283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26358" y="4632612"/>
            <a:ext cx="331224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Comic Sans MS" pitchFamily="66" charset="0"/>
              </a:rPr>
              <a:t>Backpacks are needed daily.  Please avoid backpacks with wheels.</a:t>
            </a:r>
            <a:endParaRPr lang="en-US" sz="2000" b="1" dirty="0">
              <a:latin typeface="Comic Sans MS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72000" y="4478723"/>
            <a:ext cx="331224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Comic Sans MS" pitchFamily="66" charset="0"/>
              </a:rPr>
              <a:t>Basic school supplies are requested.  Some items are community supplies.  A list is available.</a:t>
            </a:r>
            <a:endParaRPr lang="en-US" sz="2000" b="1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7343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27" y="1"/>
            <a:ext cx="9193047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38200" y="1524000"/>
            <a:ext cx="7543800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Comic Sans MS" pitchFamily="66" charset="0"/>
              </a:rPr>
              <a:t>8:00 AM – Breakfast begins</a:t>
            </a:r>
          </a:p>
          <a:p>
            <a:r>
              <a:rPr lang="en-US" sz="2400" dirty="0">
                <a:latin typeface="Comic Sans MS" pitchFamily="66" charset="0"/>
              </a:rPr>
              <a:t>	</a:t>
            </a:r>
            <a:r>
              <a:rPr lang="en-US" sz="2400" dirty="0" smtClean="0">
                <a:latin typeface="Comic Sans MS" pitchFamily="66" charset="0"/>
              </a:rPr>
              <a:t>       All students that enter at 8:00 will be</a:t>
            </a:r>
          </a:p>
          <a:p>
            <a:r>
              <a:rPr lang="en-US" sz="2400" dirty="0">
                <a:latin typeface="Comic Sans MS" pitchFamily="66" charset="0"/>
              </a:rPr>
              <a:t> </a:t>
            </a:r>
            <a:r>
              <a:rPr lang="en-US" sz="2400" dirty="0" smtClean="0">
                <a:latin typeface="Comic Sans MS" pitchFamily="66" charset="0"/>
              </a:rPr>
              <a:t>                 required to go eat breakfast in the </a:t>
            </a:r>
          </a:p>
          <a:p>
            <a:r>
              <a:rPr lang="en-US" sz="2400" dirty="0">
                <a:latin typeface="Comic Sans MS" pitchFamily="66" charset="0"/>
              </a:rPr>
              <a:t> </a:t>
            </a:r>
            <a:r>
              <a:rPr lang="en-US" sz="2400" dirty="0" smtClean="0">
                <a:latin typeface="Comic Sans MS" pitchFamily="66" charset="0"/>
              </a:rPr>
              <a:t>                 cafeteria where they will stay until the                   	        arrival bell rings.</a:t>
            </a:r>
          </a:p>
          <a:p>
            <a:endParaRPr lang="en-US" sz="1000" dirty="0">
              <a:latin typeface="Comic Sans MS" pitchFamily="66" charset="0"/>
            </a:endParaRPr>
          </a:p>
          <a:p>
            <a:r>
              <a:rPr lang="en-US" sz="2400" dirty="0" smtClean="0">
                <a:latin typeface="Comic Sans MS" pitchFamily="66" charset="0"/>
              </a:rPr>
              <a:t>8:25 AM – Students are dismissed from cafeteria</a:t>
            </a:r>
          </a:p>
          <a:p>
            <a:r>
              <a:rPr lang="en-US" sz="2400" dirty="0">
                <a:latin typeface="Comic Sans MS" pitchFamily="66" charset="0"/>
              </a:rPr>
              <a:t> </a:t>
            </a:r>
            <a:r>
              <a:rPr lang="en-US" sz="2400" dirty="0" smtClean="0">
                <a:latin typeface="Comic Sans MS" pitchFamily="66" charset="0"/>
              </a:rPr>
              <a:t>                 to their classrooms. All students enter 	   	        building to begin the day.</a:t>
            </a:r>
          </a:p>
          <a:p>
            <a:r>
              <a:rPr lang="en-US" sz="1000" dirty="0" smtClean="0">
                <a:latin typeface="Comic Sans MS" pitchFamily="66" charset="0"/>
              </a:rPr>
              <a:t>	</a:t>
            </a:r>
            <a:endParaRPr lang="en-US" sz="1000" dirty="0">
              <a:latin typeface="Comic Sans MS" pitchFamily="66" charset="0"/>
            </a:endParaRPr>
          </a:p>
          <a:p>
            <a:r>
              <a:rPr lang="en-US" sz="2400" dirty="0" smtClean="0">
                <a:latin typeface="Comic Sans MS" pitchFamily="66" charset="0"/>
              </a:rPr>
              <a:t>8:35 AM – Final bell rings.  Students must be in</a:t>
            </a:r>
          </a:p>
          <a:p>
            <a:r>
              <a:rPr lang="en-US" sz="2400" dirty="0">
                <a:latin typeface="Comic Sans MS" pitchFamily="66" charset="0"/>
              </a:rPr>
              <a:t> </a:t>
            </a:r>
            <a:r>
              <a:rPr lang="en-US" sz="2400" dirty="0" smtClean="0">
                <a:latin typeface="Comic Sans MS" pitchFamily="66" charset="0"/>
              </a:rPr>
              <a:t>                their classrooms prior to final bell or</a:t>
            </a:r>
          </a:p>
          <a:p>
            <a:r>
              <a:rPr lang="en-US" sz="2400" dirty="0">
                <a:latin typeface="Comic Sans MS" pitchFamily="66" charset="0"/>
              </a:rPr>
              <a:t> </a:t>
            </a:r>
            <a:r>
              <a:rPr lang="en-US" sz="2400" dirty="0" smtClean="0">
                <a:latin typeface="Comic Sans MS" pitchFamily="66" charset="0"/>
              </a:rPr>
              <a:t>                they need a late pass from office.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00200" y="613724"/>
            <a:ext cx="555103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Comic Sans MS" pitchFamily="66" charset="0"/>
              </a:rPr>
              <a:t>Arrival</a:t>
            </a:r>
          </a:p>
          <a:p>
            <a:pPr algn="ctr"/>
            <a:r>
              <a:rPr lang="en-US" sz="2000" b="1" i="1" dirty="0" smtClean="0">
                <a:solidFill>
                  <a:srgbClr val="FF0000"/>
                </a:solidFill>
                <a:latin typeface="Comic Sans MS" pitchFamily="66" charset="0"/>
              </a:rPr>
              <a:t>Doors remained locked until 8:00 AM</a:t>
            </a:r>
            <a:endParaRPr lang="en-US" sz="2000" b="1" i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38200" y="2133600"/>
            <a:ext cx="1528762" cy="966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4807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:\Users\Patti\AppData\Local\Microsoft\Windows\Temporary Internet Files\Content.Word\Slide21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703117" y="1811178"/>
            <a:ext cx="76962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Comic Sans MS" pitchFamily="66" charset="0"/>
              </a:rPr>
              <a:t>3:20 PM – Kindergarten students leave the building</a:t>
            </a:r>
          </a:p>
          <a:p>
            <a:pPr marL="1714500" lvl="3" indent="-342900">
              <a:buFont typeface="Arial" pitchFamily="34" charset="0"/>
              <a:buChar char="•"/>
            </a:pPr>
            <a:r>
              <a:rPr lang="en-US" sz="2000" dirty="0" smtClean="0">
                <a:latin typeface="Comic Sans MS" pitchFamily="66" charset="0"/>
              </a:rPr>
              <a:t>Exit from the North Door closest to the front of the building.</a:t>
            </a:r>
          </a:p>
          <a:p>
            <a:pPr marL="1714500" lvl="3" indent="-342900">
              <a:buFont typeface="Arial" pitchFamily="34" charset="0"/>
              <a:buChar char="•"/>
            </a:pPr>
            <a:r>
              <a:rPr lang="en-US" sz="2000" dirty="0" smtClean="0">
                <a:latin typeface="Comic Sans MS" pitchFamily="66" charset="0"/>
              </a:rPr>
              <a:t>Walkers – picked up at North Door area</a:t>
            </a:r>
          </a:p>
          <a:p>
            <a:pPr marL="1714500" lvl="3" indent="-342900">
              <a:buFont typeface="Arial" pitchFamily="34" charset="0"/>
              <a:buChar char="•"/>
            </a:pPr>
            <a:r>
              <a:rPr lang="en-US" sz="2000" dirty="0" smtClean="0">
                <a:latin typeface="Comic Sans MS" pitchFamily="66" charset="0"/>
              </a:rPr>
              <a:t>Auto Riders – picked up in “car line” at North Door area</a:t>
            </a:r>
          </a:p>
          <a:p>
            <a:pPr marL="1714500" lvl="3" indent="-342900">
              <a:buFont typeface="Arial" pitchFamily="34" charset="0"/>
              <a:buChar char="•"/>
            </a:pPr>
            <a:r>
              <a:rPr lang="en-US" sz="2000" dirty="0" smtClean="0">
                <a:latin typeface="Comic Sans MS" pitchFamily="66" charset="0"/>
              </a:rPr>
              <a:t>Day Care Van – picked up in “car line” at North Door area</a:t>
            </a:r>
          </a:p>
          <a:p>
            <a:pPr marL="1714500" lvl="3" indent="-342900">
              <a:buFont typeface="Arial" pitchFamily="34" charset="0"/>
              <a:buChar char="•"/>
            </a:pPr>
            <a:r>
              <a:rPr lang="en-US" sz="2000" dirty="0" smtClean="0">
                <a:latin typeface="Comic Sans MS" pitchFamily="66" charset="0"/>
              </a:rPr>
              <a:t>Bus Riders will line up in the gym and be escorted to their bus.</a:t>
            </a:r>
            <a:endParaRPr lang="en-US" sz="2400" dirty="0">
              <a:latin typeface="Comic Sans MS" pitchFamily="66" charset="0"/>
            </a:endParaRPr>
          </a:p>
        </p:txBody>
      </p:sp>
      <p:pic>
        <p:nvPicPr>
          <p:cNvPr id="22529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4707616"/>
            <a:ext cx="1983194" cy="1332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600200" y="613724"/>
            <a:ext cx="55510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Comic Sans MS" pitchFamily="66" charset="0"/>
              </a:rPr>
              <a:t>Dismissal</a:t>
            </a:r>
          </a:p>
          <a:p>
            <a:pPr algn="ctr"/>
            <a:r>
              <a:rPr lang="en-US" sz="2000" b="1" i="1" dirty="0" smtClean="0">
                <a:solidFill>
                  <a:srgbClr val="FF0000"/>
                </a:solidFill>
                <a:latin typeface="Comic Sans MS" pitchFamily="66" charset="0"/>
              </a:rPr>
              <a:t>If you are picking your child up early, you must sign them out in the office.</a:t>
            </a:r>
            <a:endParaRPr lang="en-US" sz="2000" b="1" i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90600" y="4842876"/>
            <a:ext cx="55510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800" b="1" dirty="0" smtClean="0">
              <a:latin typeface="Comic Sans MS" pitchFamily="66" charset="0"/>
            </a:endParaRPr>
          </a:p>
          <a:p>
            <a:pPr algn="ctr"/>
            <a:r>
              <a:rPr lang="en-US" sz="2000" b="1" i="1" dirty="0" smtClean="0">
                <a:solidFill>
                  <a:srgbClr val="FF0000"/>
                </a:solidFill>
                <a:latin typeface="Comic Sans MS" pitchFamily="66" charset="0"/>
              </a:rPr>
              <a:t>Early Out Wednesdays follow the same procedures at 1:50 PM.</a:t>
            </a:r>
            <a:endParaRPr lang="en-US" sz="2000" b="1" i="1" dirty="0">
              <a:solidFill>
                <a:srgbClr val="FF00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4508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90600" y="533400"/>
            <a:ext cx="731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787131" y="-214685"/>
            <a:ext cx="1883290" cy="3748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1028700" y="3962400"/>
            <a:ext cx="7239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Comic Sans MS" pitchFamily="66" charset="0"/>
              </a:rPr>
              <a:t>Metro Kids is a fee-based before- and after-school child-care program available in elementary schools on school days. All kindergarten through fifth-grade students are eligible. Program hours are 6:30 a.m. to 5:45 p.m. On non-school days, all-day child-care services are available at regional sites.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894118" y="941461"/>
            <a:ext cx="33528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Comic Sans MS" pitchFamily="66" charset="0"/>
              </a:rPr>
              <a:t>Metro Kids enter through North Doors. A Metro staff will meet you at the door. All doors are locked prior to 8:00 AM.</a:t>
            </a:r>
            <a:endParaRPr lang="en-US" sz="24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9544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Patti\AppData\Local\Microsoft\Windows\Temporary Internet Files\Content.Word\Slide08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9639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914399" y="609600"/>
            <a:ext cx="7467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latin typeface="Comic Sans MS" pitchFamily="66" charset="0"/>
              </a:rPr>
              <a:t>Parent/Teacher Conferences</a:t>
            </a:r>
            <a:endParaRPr lang="en-US" sz="4000" b="1" i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35181" y="1339709"/>
            <a:ext cx="7467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Comic Sans MS" pitchFamily="66" charset="0"/>
              </a:rPr>
              <a:t>Fall Conferences – October 16, October 23</a:t>
            </a:r>
          </a:p>
          <a:p>
            <a:pPr algn="ctr"/>
            <a:r>
              <a:rPr lang="en-US" sz="2400" dirty="0" smtClean="0">
                <a:latin typeface="Comic Sans MS" pitchFamily="66" charset="0"/>
              </a:rPr>
              <a:t>Spring Conferences – February 12, February 19 </a:t>
            </a:r>
            <a:endParaRPr lang="en-US" sz="2400" dirty="0">
              <a:latin typeface="Comic Sans MS" pitchFamily="66" charset="0"/>
            </a:endParaRPr>
          </a:p>
        </p:txBody>
      </p:sp>
      <p:pic>
        <p:nvPicPr>
          <p:cNvPr id="2150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199" y="4419599"/>
            <a:ext cx="6857999" cy="1712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949036" y="2721114"/>
            <a:ext cx="74676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latin typeface="Comic Sans MS" pitchFamily="66" charset="0"/>
              </a:rPr>
              <a:t>Early-out Wednesdays</a:t>
            </a:r>
          </a:p>
          <a:p>
            <a:pPr algn="ctr"/>
            <a:r>
              <a:rPr lang="en-US" sz="2800" b="1" i="1" dirty="0" smtClean="0">
                <a:solidFill>
                  <a:srgbClr val="FF0000"/>
                </a:solidFill>
                <a:latin typeface="Comic Sans MS" pitchFamily="66" charset="0"/>
              </a:rPr>
              <a:t>Dismissal at 1:50 PM</a:t>
            </a:r>
            <a:endParaRPr lang="en-US" sz="2800" b="1" i="1" dirty="0">
              <a:solidFill>
                <a:srgbClr val="FF00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6208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Patti\AppData\Local\Microsoft\Windows\Temporary Internet Files\Content.Word\Slide01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27" y="0"/>
            <a:ext cx="9143999" cy="689065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Oval Callout 3"/>
          <p:cNvSpPr/>
          <p:nvPr/>
        </p:nvSpPr>
        <p:spPr>
          <a:xfrm rot="4323872">
            <a:off x="4013372" y="396649"/>
            <a:ext cx="3986992" cy="4823699"/>
          </a:xfrm>
          <a:prstGeom prst="wedgeEllipseCallout">
            <a:avLst>
              <a:gd name="adj1" fmla="val -742"/>
              <a:gd name="adj2" fmla="val 71601"/>
            </a:avLst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 rot="21086553">
            <a:off x="4071930" y="1516992"/>
            <a:ext cx="464261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latin typeface="Comic Sans MS" pitchFamily="66" charset="0"/>
              </a:rPr>
              <a:t>“What did you learn today at school?”</a:t>
            </a:r>
          </a:p>
          <a:p>
            <a:endParaRPr lang="en-US" sz="6000" dirty="0">
              <a:latin typeface="Comic Sans MS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98336" y="5181600"/>
            <a:ext cx="53213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“</a:t>
            </a:r>
            <a:r>
              <a:rPr lang="en-US" sz="2400" b="1" dirty="0" smtClean="0">
                <a:solidFill>
                  <a:srgbClr val="FF0000"/>
                </a:solidFill>
                <a:latin typeface="Comic Sans MS" pitchFamily="66" charset="0"/>
              </a:rPr>
              <a:t>Hmmm…. I can’t remember!  </a:t>
            </a:r>
          </a:p>
          <a:p>
            <a:r>
              <a:rPr lang="en-US" sz="2400" b="1" dirty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Comic Sans MS" pitchFamily="66" charset="0"/>
              </a:rPr>
              <a:t>                          Nothing!”</a:t>
            </a:r>
            <a:endParaRPr lang="en-US" sz="24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32509" y="533401"/>
            <a:ext cx="3105150" cy="579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7790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Patti\AppData\Local\Microsoft\Windows\Temporary Internet Files\Content.Word\Slide21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75153"/>
            <a:ext cx="5829300" cy="5597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130136" y="3048000"/>
            <a:ext cx="5181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smtClean="0">
                <a:latin typeface="Comic Sans MS" pitchFamily="66" charset="0"/>
              </a:rPr>
              <a:t>Reading</a:t>
            </a:r>
            <a:endParaRPr lang="en-US" sz="9600" b="1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189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Patti\AppData\Local\Microsoft\Windows\Temporary Internet Files\Content.Word\Slide12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631254"/>
            <a:ext cx="3719513" cy="5623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97873" y="990600"/>
            <a:ext cx="449926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smtClean="0">
                <a:latin typeface="Comic Sans MS" pitchFamily="66" charset="0"/>
              </a:rPr>
              <a:t>PBIS</a:t>
            </a:r>
          </a:p>
          <a:p>
            <a:pPr algn="ctr"/>
            <a:endParaRPr lang="en-US" sz="7200" b="1" dirty="0" smtClean="0">
              <a:latin typeface="Comic Sans MS" pitchFamily="66" charset="0"/>
            </a:endParaRPr>
          </a:p>
          <a:p>
            <a:pPr algn="ctr"/>
            <a:r>
              <a:rPr lang="en-US" sz="4800" b="1" dirty="0" smtClean="0">
                <a:latin typeface="Comic Sans MS" pitchFamily="66" charset="0"/>
              </a:rPr>
              <a:t>Respectful</a:t>
            </a:r>
          </a:p>
          <a:p>
            <a:pPr algn="ctr"/>
            <a:r>
              <a:rPr lang="en-US" sz="4800" b="1" dirty="0" smtClean="0">
                <a:latin typeface="Comic Sans MS" pitchFamily="66" charset="0"/>
              </a:rPr>
              <a:t>Responsible</a:t>
            </a:r>
          </a:p>
          <a:p>
            <a:pPr algn="ctr"/>
            <a:r>
              <a:rPr lang="en-US" sz="4800" b="1" dirty="0" smtClean="0">
                <a:latin typeface="Comic Sans MS" pitchFamily="66" charset="0"/>
              </a:rPr>
              <a:t>Safe</a:t>
            </a:r>
            <a:endParaRPr lang="en-US" sz="4800" b="1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1938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Patti\AppData\Local\Microsoft\Windows\Temporary Internet Files\Content.Word\Slide29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685800"/>
            <a:ext cx="30480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895600" y="3048000"/>
            <a:ext cx="2743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latin typeface="Comic Sans MS" pitchFamily="66" charset="0"/>
              </a:rPr>
              <a:t>Writing</a:t>
            </a:r>
            <a:endParaRPr lang="en-US" sz="5400" b="1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3607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Patti\AppData\Local\Microsoft\Windows\Temporary Internet Files\Content.Word\Slide27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200"/>
            <a:ext cx="9144000" cy="6934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685799"/>
            <a:ext cx="6477000" cy="5486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371600" y="2625804"/>
            <a:ext cx="5867400" cy="110799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smtClean="0">
                <a:latin typeface="Comic Sans MS" pitchFamily="66" charset="0"/>
              </a:rPr>
              <a:t>Success</a:t>
            </a:r>
            <a:endParaRPr lang="en-US" sz="6600" b="1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1834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Patti\AppData\Local\Microsoft\Windows\Temporary Internet Files\Content.Word\Slide01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4724400" y="1143000"/>
            <a:ext cx="350520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latin typeface="Comic Sans MS" pitchFamily="66" charset="0"/>
              </a:rPr>
              <a:t>Meet the staff and teachers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latin typeface="Comic Sans MS" pitchFamily="66" charset="0"/>
              </a:rPr>
              <a:t>Nursing information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latin typeface="Comic Sans MS" pitchFamily="66" charset="0"/>
              </a:rPr>
              <a:t>Arrival and dismissal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latin typeface="Comic Sans MS" pitchFamily="66" charset="0"/>
              </a:rPr>
              <a:t>Metro Kids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latin typeface="Comic Sans MS" pitchFamily="66" charset="0"/>
              </a:rPr>
              <a:t>Conferences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latin typeface="Comic Sans MS" pitchFamily="66" charset="0"/>
              </a:rPr>
              <a:t>Early Out Wednesdays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latin typeface="Comic Sans MS" pitchFamily="66" charset="0"/>
              </a:rPr>
              <a:t>School Lunch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latin typeface="Comic Sans MS" pitchFamily="66" charset="0"/>
              </a:rPr>
              <a:t>Use district website for information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latin typeface="Comic Sans MS" pitchFamily="66" charset="0"/>
              </a:rPr>
              <a:t>Kindergarten  Expectations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latin typeface="Comic Sans MS" pitchFamily="66" charset="0"/>
              </a:rPr>
              <a:t>PBIS Expectations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latin typeface="Comic Sans MS" pitchFamily="66" charset="0"/>
              </a:rPr>
              <a:t>PTA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latin typeface="Comic Sans MS" pitchFamily="66" charset="0"/>
              </a:rPr>
              <a:t>Volunteers</a:t>
            </a:r>
          </a:p>
          <a:p>
            <a:pPr marL="285750" indent="-285750">
              <a:buFont typeface="Arial" pitchFamily="34" charset="0"/>
              <a:buChar char="•"/>
            </a:pPr>
            <a:endParaRPr lang="en-US" dirty="0" smtClean="0">
              <a:latin typeface="Comic Sans MS" pitchFamily="66" charset="0"/>
            </a:endParaRPr>
          </a:p>
          <a:p>
            <a:pPr marL="285750" indent="-285750">
              <a:buFont typeface="Arial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dirty="0"/>
          </a:p>
        </p:txBody>
      </p:sp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691" y="912166"/>
            <a:ext cx="3897709" cy="5031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495800" y="681333"/>
            <a:ext cx="3733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Comic Sans MS" pitchFamily="66" charset="0"/>
              </a:rPr>
              <a:t>Orientation Schedule</a:t>
            </a:r>
            <a:endParaRPr lang="en-US" sz="2400" b="1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8869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Patti\AppData\Local\Microsoft\Windows\Temporary Internet Files\Content.Word\Slide04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89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661198"/>
            <a:ext cx="3047474" cy="5511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819400" y="3336460"/>
            <a:ext cx="533373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 smtClean="0">
                <a:latin typeface="Comic Sans MS" pitchFamily="66" charset="0"/>
              </a:rPr>
              <a:t>Exercises</a:t>
            </a:r>
            <a:endParaRPr lang="en-US" sz="8800" b="1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1546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Patti\AppData\Local\Microsoft\Windows\Temporary Internet Files\Content.Word\Slide28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685800"/>
            <a:ext cx="54102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133600" y="3052096"/>
            <a:ext cx="4804064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0" b="1" dirty="0" smtClean="0">
                <a:latin typeface="Comic Sans MS" pitchFamily="66" charset="0"/>
              </a:rPr>
              <a:t>Health</a:t>
            </a:r>
            <a:endParaRPr lang="en-US" sz="11000" b="1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663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Patti\AppData\Local\Microsoft\Windows\Temporary Internet Files\Content.Word\Slide30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92"/>
          <a:stretch/>
        </p:blipFill>
        <p:spPr bwMode="auto">
          <a:xfrm>
            <a:off x="1752600" y="838200"/>
            <a:ext cx="54102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438400" y="3124200"/>
            <a:ext cx="472440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0" b="1" dirty="0" smtClean="0">
                <a:latin typeface="Comic Sans MS" pitchFamily="66" charset="0"/>
              </a:rPr>
              <a:t>Music</a:t>
            </a:r>
            <a:endParaRPr lang="en-US" sz="11000" b="1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9162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Patti\AppData\Local\Microsoft\Windows\Temporary Internet Files\Content.Word\Slide29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964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9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4" b="2147"/>
          <a:stretch/>
        </p:blipFill>
        <p:spPr bwMode="auto">
          <a:xfrm>
            <a:off x="1143000" y="789708"/>
            <a:ext cx="6781800" cy="5382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286000" y="1066800"/>
            <a:ext cx="4724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smtClean="0">
                <a:latin typeface="Comic Sans MS" pitchFamily="66" charset="0"/>
              </a:rPr>
              <a:t>Science</a:t>
            </a:r>
            <a:endParaRPr lang="en-US" sz="9600" b="1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1023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Patti\AppData\Local\Microsoft\Windows\Temporary Internet Files\Content.Word\Slide21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1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1" r="1764"/>
          <a:stretch/>
        </p:blipFill>
        <p:spPr bwMode="auto">
          <a:xfrm>
            <a:off x="762000" y="1600200"/>
            <a:ext cx="7550727" cy="227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447800" y="3201412"/>
            <a:ext cx="60960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 smtClean="0">
                <a:latin typeface="Comic Sans MS" pitchFamily="66" charset="0"/>
              </a:rPr>
              <a:t>Problem</a:t>
            </a:r>
          </a:p>
          <a:p>
            <a:pPr algn="ctr"/>
            <a:r>
              <a:rPr lang="en-US" sz="9600" b="1" dirty="0" smtClean="0">
                <a:latin typeface="Comic Sans MS" pitchFamily="66" charset="0"/>
              </a:rPr>
              <a:t>Solving</a:t>
            </a:r>
            <a:endParaRPr lang="en-US" sz="9600" b="1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5044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Patti\AppData\Local\Microsoft\Windows\Temporary Internet Files\Content.Word\Slide25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685800"/>
            <a:ext cx="28956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00400" y="3052096"/>
            <a:ext cx="2743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latin typeface="Comic Sans MS" pitchFamily="66" charset="0"/>
              </a:rPr>
              <a:t>History</a:t>
            </a:r>
            <a:endParaRPr lang="en-US" sz="5400" b="1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5253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10" y="0"/>
            <a:ext cx="9146510" cy="6856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19" b="2147"/>
          <a:stretch/>
        </p:blipFill>
        <p:spPr bwMode="auto">
          <a:xfrm>
            <a:off x="2337955" y="609601"/>
            <a:ext cx="4495800" cy="5638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331028" y="3457361"/>
            <a:ext cx="472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smtClean="0">
                <a:latin typeface="Comic Sans MS" pitchFamily="66" charset="0"/>
              </a:rPr>
              <a:t>Weather</a:t>
            </a:r>
            <a:endParaRPr lang="en-US" sz="8000" b="1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2995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Patti\AppData\Local\Microsoft\Windows\Temporary Internet Files\Content.Word\Slide27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0"/>
            <a:ext cx="92202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58" name="Picture 2" descr="https://lh3.googleusercontent.com/-lfhM_9Og2Jk/SWtQRsIZ5TI/AAAAAAAAFSo/U6Efo38Zvgk/s576/KDS031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711396"/>
            <a:ext cx="4772025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852612" y="2667000"/>
            <a:ext cx="47244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 smtClean="0">
                <a:latin typeface="Comic Sans MS" pitchFamily="66" charset="0"/>
              </a:rPr>
              <a:t>Social</a:t>
            </a:r>
          </a:p>
          <a:p>
            <a:pPr algn="ctr"/>
            <a:r>
              <a:rPr lang="en-US" sz="9600" b="1" dirty="0" smtClean="0">
                <a:latin typeface="Comic Sans MS" pitchFamily="66" charset="0"/>
              </a:rPr>
              <a:t>Skills</a:t>
            </a:r>
            <a:endParaRPr lang="en-US" sz="9600" b="1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8724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Patti\AppData\Local\Microsoft\Windows\Temporary Internet Files\Content.Word\Slide21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608807"/>
            <a:ext cx="7238999" cy="5640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743200" y="3241965"/>
            <a:ext cx="2743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latin typeface="Comic Sans MS" pitchFamily="66" charset="0"/>
              </a:rPr>
              <a:t>Lunch</a:t>
            </a:r>
          </a:p>
          <a:p>
            <a:r>
              <a:rPr lang="en-US" sz="4800" b="1" dirty="0" smtClean="0">
                <a:latin typeface="Comic Sans MS" pitchFamily="66" charset="0"/>
              </a:rPr>
              <a:t>Recess</a:t>
            </a:r>
            <a:endParaRPr lang="en-US" sz="4800" b="1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8498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71"/>
            <a:ext cx="9139508" cy="6861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01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35"/>
          <a:stretch/>
        </p:blipFill>
        <p:spPr bwMode="auto">
          <a:xfrm>
            <a:off x="2930236" y="656405"/>
            <a:ext cx="3018727" cy="5541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 rot="20817951">
            <a:off x="4000929" y="3111821"/>
            <a:ext cx="2667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Comic Sans MS" pitchFamily="66" charset="0"/>
              </a:rPr>
              <a:t>Thinking</a:t>
            </a:r>
            <a:endParaRPr lang="en-US" sz="3600" b="1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7854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81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1368136" y="5562600"/>
            <a:ext cx="22132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Comic Sans MS" pitchFamily="66" charset="0"/>
              </a:rPr>
              <a:t>Amy </a:t>
            </a:r>
            <a:r>
              <a:rPr lang="en-US" dirty="0" err="1">
                <a:latin typeface="Comic Sans MS" pitchFamily="66" charset="0"/>
              </a:rPr>
              <a:t>Wiegmann</a:t>
            </a:r>
            <a:endParaRPr lang="en-US" dirty="0">
              <a:latin typeface="Comic Sans MS" pitchFamily="66" charset="0"/>
            </a:endParaRPr>
          </a:p>
          <a:p>
            <a:pPr algn="ctr"/>
            <a:r>
              <a:rPr lang="en-US" dirty="0">
                <a:latin typeface="Comic Sans MS" pitchFamily="66" charset="0"/>
              </a:rPr>
              <a:t>Principal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1212" y="809038"/>
            <a:ext cx="1956509" cy="170660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66800" y="801023"/>
            <a:ext cx="3581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Comic Sans MS" pitchFamily="66" charset="0"/>
              </a:rPr>
              <a:t>Administrative Staff</a:t>
            </a:r>
            <a:endParaRPr lang="en-US" sz="3200" b="1" dirty="0">
              <a:latin typeface="Comic Sans MS" pitchFamily="66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662270" y="5651516"/>
            <a:ext cx="2133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Comic Sans MS" pitchFamily="66" charset="0"/>
              </a:rPr>
              <a:t>Mark Adams</a:t>
            </a:r>
          </a:p>
          <a:p>
            <a:pPr algn="ctr"/>
            <a:r>
              <a:rPr lang="en-US" dirty="0" smtClean="0">
                <a:latin typeface="Comic Sans MS" pitchFamily="66" charset="0"/>
              </a:rPr>
              <a:t>Dean of Students</a:t>
            </a:r>
            <a:endParaRPr lang="en-US" dirty="0">
              <a:latin typeface="Comic Sans MS" pitchFamily="66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791200" y="2663317"/>
            <a:ext cx="2133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Comic Sans MS" pitchFamily="66" charset="0"/>
              </a:rPr>
              <a:t>Renee </a:t>
            </a:r>
            <a:r>
              <a:rPr lang="en-US" dirty="0" err="1" smtClean="0">
                <a:latin typeface="Comic Sans MS" pitchFamily="66" charset="0"/>
              </a:rPr>
              <a:t>Gelfond</a:t>
            </a:r>
            <a:endParaRPr lang="en-US" dirty="0" smtClean="0">
              <a:latin typeface="Comic Sans MS" pitchFamily="66" charset="0"/>
            </a:endParaRPr>
          </a:p>
          <a:p>
            <a:pPr algn="ctr"/>
            <a:r>
              <a:rPr lang="en-US" dirty="0" smtClean="0">
                <a:latin typeface="Comic Sans MS" pitchFamily="66" charset="0"/>
              </a:rPr>
              <a:t>Dean of Students</a:t>
            </a:r>
            <a:endParaRPr lang="en-US" dirty="0">
              <a:latin typeface="Comic Sans MS" pitchFamily="66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4121" y="3686594"/>
            <a:ext cx="2133600" cy="187600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900012"/>
            <a:ext cx="4497379" cy="3373263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1569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424"/>
            <a:ext cx="9174641" cy="6835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685800"/>
            <a:ext cx="39624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971800" y="2514600"/>
            <a:ext cx="3124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smtClean="0">
                <a:latin typeface="Comic Sans MS" pitchFamily="66" charset="0"/>
              </a:rPr>
              <a:t>Art</a:t>
            </a:r>
            <a:endParaRPr lang="en-US" sz="9600" b="1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8906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Patti\AppData\Local\Microsoft\Windows\Temporary Internet Files\Content.Word\Slide28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91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909205" y="838200"/>
            <a:ext cx="732559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09204" y="3886200"/>
            <a:ext cx="73255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smtClean="0">
                <a:latin typeface="Comic Sans MS" pitchFamily="66" charset="0"/>
              </a:rPr>
              <a:t>Technology</a:t>
            </a:r>
            <a:endParaRPr lang="en-US" sz="9600" b="1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2953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833"/>
            <a:ext cx="9155809" cy="6849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585655"/>
            <a:ext cx="4410075" cy="5586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343400" y="3082961"/>
            <a:ext cx="26527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latin typeface="Comic Sans MS" pitchFamily="66" charset="0"/>
              </a:rPr>
              <a:t>Friends</a:t>
            </a:r>
            <a:endParaRPr lang="en-US" sz="4800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6951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Patti\AppData\Local\Microsoft\Windows\Temporary Internet Files\Content.Word\Slide08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671513"/>
            <a:ext cx="6858000" cy="551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667000" y="3065951"/>
            <a:ext cx="4724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smtClean="0">
                <a:latin typeface="Comic Sans MS" pitchFamily="66" charset="0"/>
              </a:rPr>
              <a:t>Books</a:t>
            </a:r>
            <a:endParaRPr lang="en-US" sz="9600" b="1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0906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71"/>
            <a:ext cx="9139508" cy="6861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665018"/>
            <a:ext cx="3114675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893127" y="3427314"/>
            <a:ext cx="4724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smtClean="0">
                <a:latin typeface="Comic Sans MS" pitchFamily="66" charset="0"/>
              </a:rPr>
              <a:t>Self-help</a:t>
            </a:r>
          </a:p>
          <a:p>
            <a:pPr algn="ctr"/>
            <a:r>
              <a:rPr lang="en-US" sz="7200" b="1" dirty="0" smtClean="0">
                <a:latin typeface="Comic Sans MS" pitchFamily="66" charset="0"/>
              </a:rPr>
              <a:t>Skills</a:t>
            </a:r>
            <a:endParaRPr lang="en-US" sz="7200" b="1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6690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Patti\AppData\Local\Microsoft\Windows\Temporary Internet Files\Content.Word\Slide31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6025" y="685800"/>
            <a:ext cx="417195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667000" y="3052096"/>
            <a:ext cx="4724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latin typeface="Comic Sans MS" pitchFamily="66" charset="0"/>
              </a:rPr>
              <a:t>Sharing</a:t>
            </a:r>
            <a:endParaRPr lang="en-US" sz="6000" b="1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8583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Patti\AppData\Local\Microsoft\Windows\Temporary Internet Files\Content.Word\Slide26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57225"/>
            <a:ext cx="6096000" cy="536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200400" y="2538785"/>
            <a:ext cx="3048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latin typeface="Comic Sans MS" pitchFamily="66" charset="0"/>
              </a:rPr>
              <a:t>Real</a:t>
            </a:r>
          </a:p>
          <a:p>
            <a:pPr algn="ctr"/>
            <a:r>
              <a:rPr lang="en-US" sz="6000" b="1" dirty="0">
                <a:latin typeface="Comic Sans MS" pitchFamily="66" charset="0"/>
              </a:rPr>
              <a:t>a</a:t>
            </a:r>
            <a:r>
              <a:rPr lang="en-US" sz="6000" b="1" dirty="0" smtClean="0">
                <a:latin typeface="Comic Sans MS" pitchFamily="66" charset="0"/>
              </a:rPr>
              <a:t>nd</a:t>
            </a:r>
          </a:p>
          <a:p>
            <a:pPr algn="ctr"/>
            <a:r>
              <a:rPr lang="en-US" sz="6000" b="1" dirty="0" smtClean="0">
                <a:latin typeface="Comic Sans MS" pitchFamily="66" charset="0"/>
              </a:rPr>
              <a:t>Pretend</a:t>
            </a:r>
            <a:endParaRPr lang="en-US" sz="6000" b="1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3658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Patti\AppData\Local\Microsoft\Windows\Temporary Internet Files\Content.Word\Slide27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855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887" y="1435462"/>
            <a:ext cx="7488516" cy="2557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600200" y="4215878"/>
            <a:ext cx="557305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smtClean="0">
                <a:latin typeface="Comic Sans MS" pitchFamily="66" charset="0"/>
              </a:rPr>
              <a:t>Diversity</a:t>
            </a:r>
            <a:endParaRPr lang="en-US" sz="9600" b="1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7518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Patti\AppData\Local\Microsoft\Windows\Temporary Internet Files\Content.Word\Slide28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685800"/>
            <a:ext cx="47244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667000" y="3052096"/>
            <a:ext cx="4724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latin typeface="Comic Sans MS" pitchFamily="66" charset="0"/>
              </a:rPr>
              <a:t>Kindness</a:t>
            </a:r>
            <a:endParaRPr lang="en-US" sz="6000" b="1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1793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Patti\AppData\Local\Microsoft\Windows\Temporary Internet Files\Content.Word\Slide25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685800"/>
            <a:ext cx="3352799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038598" y="3200400"/>
            <a:ext cx="21336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latin typeface="Comic Sans MS" pitchFamily="66" charset="0"/>
              </a:rPr>
              <a:t>Pride</a:t>
            </a:r>
            <a:endParaRPr lang="en-US" sz="6000" b="1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2814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304181" y="762000"/>
            <a:ext cx="2615777" cy="1077218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sz="3200" b="1" dirty="0" smtClean="0">
                <a:latin typeface="Comic Sans MS" pitchFamily="66" charset="0"/>
              </a:rPr>
              <a:t>Office </a:t>
            </a:r>
          </a:p>
          <a:p>
            <a:pPr algn="ctr"/>
            <a:r>
              <a:rPr lang="en-US" sz="3200" b="1" dirty="0" smtClean="0">
                <a:latin typeface="Comic Sans MS" pitchFamily="66" charset="0"/>
              </a:rPr>
              <a:t>Staff</a:t>
            </a:r>
            <a:endParaRPr lang="en-US" sz="3200" b="1" dirty="0">
              <a:latin typeface="Comic Sans MS" pitchFamily="66" charset="0"/>
            </a:endParaRPr>
          </a:p>
        </p:txBody>
      </p:sp>
      <p:pic>
        <p:nvPicPr>
          <p:cNvPr id="6" name="Picture 5" descr="P1010002 - Windows Live Photo Gallery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11" t="10587" r="21154" b="8444"/>
          <a:stretch/>
        </p:blipFill>
        <p:spPr>
          <a:xfrm>
            <a:off x="1044949" y="875183"/>
            <a:ext cx="2155451" cy="1791817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9958" y="838200"/>
            <a:ext cx="2035479" cy="1910028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0200" y="3688261"/>
            <a:ext cx="2120449" cy="1595161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1181100" y="2782669"/>
            <a:ext cx="20193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Comic Sans MS" pitchFamily="66" charset="0"/>
              </a:rPr>
              <a:t>Kathie Walker</a:t>
            </a:r>
          </a:p>
          <a:p>
            <a:r>
              <a:rPr lang="en-US" dirty="0">
                <a:latin typeface="Comic Sans MS" pitchFamily="66" charset="0"/>
              </a:rPr>
              <a:t>Office Manager</a:t>
            </a:r>
          </a:p>
        </p:txBody>
      </p:sp>
      <p:sp>
        <p:nvSpPr>
          <p:cNvPr id="10" name="Rectangle 9"/>
          <p:cNvSpPr/>
          <p:nvPr/>
        </p:nvSpPr>
        <p:spPr>
          <a:xfrm>
            <a:off x="6151864" y="2819400"/>
            <a:ext cx="16967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Comic Sans MS" pitchFamily="66" charset="0"/>
              </a:rPr>
              <a:t>Deb Smith</a:t>
            </a:r>
          </a:p>
          <a:p>
            <a:r>
              <a:rPr lang="en-US" dirty="0">
                <a:latin typeface="Comic Sans MS" pitchFamily="66" charset="0"/>
              </a:rPr>
              <a:t>Office Clerk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843426" y="5480272"/>
            <a:ext cx="233722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Comic Sans MS" pitchFamily="66" charset="0"/>
              </a:rPr>
              <a:t>Peggy Myers</a:t>
            </a:r>
            <a:endParaRPr lang="en-US" dirty="0">
              <a:latin typeface="Comic Sans MS" pitchFamily="66" charset="0"/>
            </a:endParaRPr>
          </a:p>
          <a:p>
            <a:r>
              <a:rPr lang="en-US" dirty="0" smtClean="0">
                <a:latin typeface="Comic Sans MS" pitchFamily="66" charset="0"/>
              </a:rPr>
              <a:t>Building Associate</a:t>
            </a:r>
            <a:endParaRPr lang="en-US" dirty="0">
              <a:latin typeface="Comic Sans MS" pitchFamily="66" charset="0"/>
            </a:endParaRPr>
          </a:p>
        </p:txBody>
      </p:sp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3491409"/>
            <a:ext cx="2289175" cy="1988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5283437" y="5480271"/>
            <a:ext cx="19331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Comic Sans MS" pitchFamily="66" charset="0"/>
              </a:rPr>
              <a:t>Leeann </a:t>
            </a:r>
            <a:r>
              <a:rPr lang="en-US" dirty="0" err="1" smtClean="0">
                <a:latin typeface="Comic Sans MS" pitchFamily="66" charset="0"/>
              </a:rPr>
              <a:t>Smoldt</a:t>
            </a:r>
            <a:endParaRPr lang="en-US" dirty="0">
              <a:latin typeface="Comic Sans MS" pitchFamily="66" charset="0"/>
            </a:endParaRPr>
          </a:p>
          <a:p>
            <a:r>
              <a:rPr lang="en-US" dirty="0" smtClean="0">
                <a:latin typeface="Comic Sans MS" pitchFamily="66" charset="0"/>
              </a:rPr>
              <a:t>Nurse</a:t>
            </a:r>
            <a:endParaRPr lang="en-US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0910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Patti\AppData\Local\Microsoft\Windows\Temporary Internet Files\Content.Word\Slide01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0"/>
            <a:ext cx="92964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685800"/>
            <a:ext cx="7696200" cy="567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819400" y="4239491"/>
            <a:ext cx="358140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smtClean="0">
                <a:latin typeface="Comic Sans MS" pitchFamily="66" charset="0"/>
              </a:rPr>
              <a:t>Family</a:t>
            </a:r>
            <a:endParaRPr lang="en-US" sz="8000" b="1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0884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Patti\AppData\Local\Microsoft\Windows\Temporary Internet Files\Content.Word\Slide31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876300" y="685800"/>
            <a:ext cx="7391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latin typeface="Comic Sans MS" pitchFamily="66" charset="0"/>
              </a:rPr>
              <a:t>Kindergarten Expectations</a:t>
            </a:r>
            <a:endParaRPr lang="en-US" sz="4400" b="1" dirty="0">
              <a:latin typeface="Comic Sans MS" pitchFamily="66" charset="0"/>
            </a:endParaRPr>
          </a:p>
        </p:txBody>
      </p:sp>
      <p:pic>
        <p:nvPicPr>
          <p:cNvPr id="440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1545" y="3687073"/>
            <a:ext cx="2830459" cy="215048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" name="Picture 8" descr="P1010028 - Windows Live Photo Gallery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85" t="11420" r="20256" b="8921"/>
          <a:stretch/>
        </p:blipFill>
        <p:spPr>
          <a:xfrm>
            <a:off x="1295400" y="1573564"/>
            <a:ext cx="2596977" cy="1876218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/>
        </p:spPr>
      </p:pic>
      <p:pic>
        <p:nvPicPr>
          <p:cNvPr id="10" name="Picture 9" descr="P1010027 - Windows Live Photo Gallery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42" t="11421" r="20256" b="7968"/>
          <a:stretch/>
        </p:blipFill>
        <p:spPr>
          <a:xfrm>
            <a:off x="1295400" y="3810000"/>
            <a:ext cx="2736821" cy="2069123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4572000" y="1455241"/>
            <a:ext cx="3350004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Comic Sans MS" pitchFamily="66" charset="0"/>
              </a:rPr>
              <a:t>Body Basics</a:t>
            </a:r>
          </a:p>
          <a:p>
            <a:r>
              <a:rPr lang="en-US" dirty="0" smtClean="0">
                <a:latin typeface="Comic Sans MS" pitchFamily="66" charset="0"/>
              </a:rPr>
              <a:t>Keep hands and feet to self</a:t>
            </a:r>
          </a:p>
          <a:p>
            <a:endParaRPr lang="en-US" dirty="0" smtClean="0">
              <a:latin typeface="Comic Sans MS" pitchFamily="66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latin typeface="Comic Sans MS" pitchFamily="66" charset="0"/>
              </a:rPr>
              <a:t>Walk in line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latin typeface="Comic Sans MS" pitchFamily="66" charset="0"/>
              </a:rPr>
              <a:t>Sit at desk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latin typeface="Comic Sans MS" pitchFamily="66" charset="0"/>
              </a:rPr>
              <a:t>Sit on carpet</a:t>
            </a:r>
            <a:endParaRPr lang="en-US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8074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Patti\AppData\Local\Microsoft\Windows\Temporary Internet Files\Content.Word\Slide29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2869289" y="509826"/>
            <a:ext cx="335000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Comic Sans MS" pitchFamily="66" charset="0"/>
              </a:rPr>
              <a:t>Lunch Routine</a:t>
            </a:r>
          </a:p>
          <a:p>
            <a:endParaRPr lang="en-US" dirty="0">
              <a:latin typeface="Comic Sans MS" pitchFamily="66" charset="0"/>
            </a:endParaRPr>
          </a:p>
        </p:txBody>
      </p:sp>
      <p:pic>
        <p:nvPicPr>
          <p:cNvPr id="10" name="Picture 5" descr="E:\DCIM\100OLYMP\P101003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371600"/>
            <a:ext cx="2702084" cy="2026563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E:\DCIM\100OLYMP\P101003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295400"/>
            <a:ext cx="2760518" cy="2070389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E:\DCIM\100OLYMP\P101003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8418" y="3764804"/>
            <a:ext cx="2743200" cy="205740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9" descr="E:\DCIM\100OLYMP\P101004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5902" y="3849480"/>
            <a:ext cx="2630298" cy="1972724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219200" y="3048000"/>
            <a:ext cx="2514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FF00"/>
                </a:solidFill>
                <a:latin typeface="Comic Sans MS" pitchFamily="66" charset="0"/>
              </a:rPr>
              <a:t>1. Choose milk</a:t>
            </a:r>
            <a:endParaRPr lang="en-US" sz="2000" b="1" dirty="0">
              <a:solidFill>
                <a:srgbClr val="FFFF00"/>
              </a:solidFill>
              <a:latin typeface="Comic Sans MS" pitchFamily="66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715000" y="2965679"/>
            <a:ext cx="2514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FF00"/>
                </a:solidFill>
                <a:latin typeface="Comic Sans MS" pitchFamily="66" charset="0"/>
              </a:rPr>
              <a:t>2. Get napkin</a:t>
            </a:r>
            <a:endParaRPr lang="en-US" sz="2000" b="1" dirty="0">
              <a:solidFill>
                <a:srgbClr val="FFFF00"/>
              </a:solidFill>
              <a:latin typeface="Comic Sans MS" pitchFamily="66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029691" y="5422094"/>
            <a:ext cx="2514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FF00"/>
                </a:solidFill>
                <a:latin typeface="Comic Sans MS" pitchFamily="66" charset="0"/>
              </a:rPr>
              <a:t>3. Get tray</a:t>
            </a:r>
            <a:endParaRPr lang="en-US" sz="2000" b="1" dirty="0">
              <a:solidFill>
                <a:srgbClr val="FFFF00"/>
              </a:solidFill>
              <a:latin typeface="Comic Sans MS" pitchFamily="66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973083" y="5392713"/>
            <a:ext cx="28159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FF00"/>
                </a:solidFill>
                <a:latin typeface="Comic Sans MS" pitchFamily="66" charset="0"/>
              </a:rPr>
              <a:t>4. Choose fruit/</a:t>
            </a:r>
            <a:r>
              <a:rPr lang="en-US" sz="2000" b="1" dirty="0" err="1" smtClean="0">
                <a:solidFill>
                  <a:srgbClr val="FFFF00"/>
                </a:solidFill>
                <a:latin typeface="Comic Sans MS" pitchFamily="66" charset="0"/>
              </a:rPr>
              <a:t>vegs</a:t>
            </a:r>
            <a:endParaRPr lang="en-US" sz="2000" b="1" dirty="0">
              <a:solidFill>
                <a:srgbClr val="FFFF00"/>
              </a:solidFill>
              <a:latin typeface="Comic Sans MS" pitchFamily="66" charset="0"/>
            </a:endParaRPr>
          </a:p>
        </p:txBody>
      </p:sp>
      <p:sp>
        <p:nvSpPr>
          <p:cNvPr id="14" name="Right Arrow 13"/>
          <p:cNvSpPr/>
          <p:nvPr/>
        </p:nvSpPr>
        <p:spPr>
          <a:xfrm>
            <a:off x="7696200" y="5943600"/>
            <a:ext cx="838200" cy="381000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32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:\Users\Patti\AppData\Local\Microsoft\Windows\Temporary Internet Files\Content.Word\Slide29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855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 descr="P1010008 - Windows Live Photo Gallery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71" t="23635" r="32597" b="8487"/>
          <a:stretch/>
        </p:blipFill>
        <p:spPr>
          <a:xfrm>
            <a:off x="5458691" y="859848"/>
            <a:ext cx="2355273" cy="2589934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/>
        </p:spPr>
      </p:pic>
      <p:pic>
        <p:nvPicPr>
          <p:cNvPr id="47106" name="Picture 2" descr="E:\DCIM\100OLYMP\P101004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6264" y="3820911"/>
            <a:ext cx="2620125" cy="1965094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07" name="Picture 3" descr="E:\DCIM\100OLYMP\P101004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656" y="3886200"/>
            <a:ext cx="3036455" cy="2277341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0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666" y="1000126"/>
            <a:ext cx="3004833" cy="2258291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313583" y="2858307"/>
            <a:ext cx="2514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FF00"/>
                </a:solidFill>
                <a:latin typeface="Comic Sans MS" pitchFamily="66" charset="0"/>
              </a:rPr>
              <a:t>5.  Enter lunch ID</a:t>
            </a:r>
            <a:endParaRPr lang="en-US" sz="2000" b="1" dirty="0">
              <a:solidFill>
                <a:srgbClr val="FFFF00"/>
              </a:solidFill>
              <a:latin typeface="Comic Sans MS" pitchFamily="66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458691" y="870210"/>
            <a:ext cx="2514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Comic Sans MS" pitchFamily="66" charset="0"/>
              </a:rPr>
              <a:t>Student needs to memorize lunch ID</a:t>
            </a:r>
            <a:endParaRPr lang="en-US" sz="20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219200" y="5622321"/>
            <a:ext cx="17759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Comic Sans MS" pitchFamily="66" charset="0"/>
              </a:rPr>
              <a:t>6. Sit down</a:t>
            </a:r>
            <a:endParaRPr lang="en-US" sz="2000" b="1" dirty="0">
              <a:latin typeface="Comic Sans MS" pitchFamily="66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431789" y="5374639"/>
            <a:ext cx="2514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FF00"/>
                </a:solidFill>
                <a:latin typeface="Comic Sans MS" pitchFamily="66" charset="0"/>
              </a:rPr>
              <a:t>7.  Enjoy lunch!</a:t>
            </a:r>
            <a:endParaRPr lang="en-US" sz="2000" b="1" dirty="0">
              <a:solidFill>
                <a:srgbClr val="FFFF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658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:\Users\Patti\AppData\Local\Microsoft\Windows\Temporary Internet Files\Content.Word\Slide27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855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082" name="Picture 2" descr="E:\DCIM\100OLYMP\P101002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682" y="1447800"/>
            <a:ext cx="2971800" cy="222885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84" name="Picture 4" descr="E:\DCIM\100OLYMP\P101003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6964" y="1571625"/>
            <a:ext cx="2641598" cy="1981199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087582" y="685800"/>
            <a:ext cx="6019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Comic Sans MS" pitchFamily="66" charset="0"/>
              </a:rPr>
              <a:t>Bathroom </a:t>
            </a:r>
            <a:r>
              <a:rPr lang="en-US" dirty="0" smtClean="0">
                <a:latin typeface="Comic Sans MS" pitchFamily="66" charset="0"/>
              </a:rPr>
              <a:t> </a:t>
            </a:r>
            <a:r>
              <a:rPr lang="en-US" sz="3200" b="1" dirty="0" smtClean="0">
                <a:latin typeface="Comic Sans MS" pitchFamily="66" charset="0"/>
              </a:rPr>
              <a:t>Routines</a:t>
            </a:r>
            <a:endParaRPr lang="en-US" sz="3200" b="1" dirty="0">
              <a:latin typeface="Comic Sans MS" pitchFamily="66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25682" y="4191000"/>
            <a:ext cx="306531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Comic Sans MS" pitchFamily="66" charset="0"/>
              </a:rPr>
              <a:t>Each classroom has its own bathroom.  Students are encouraged to use the toilet independently.</a:t>
            </a:r>
            <a:endParaRPr lang="en-US" sz="2000" dirty="0">
              <a:latin typeface="Comic Sans MS" pitchFamily="66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935104" y="4038600"/>
            <a:ext cx="30653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Comic Sans MS" pitchFamily="66" charset="0"/>
              </a:rPr>
              <a:t>Stay healthy by washing and drying hands!</a:t>
            </a:r>
            <a:endParaRPr lang="en-US" sz="2000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3695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:\Users\Patti\AppData\Local\Microsoft\Windows\Temporary Internet Files\Content.Word\Slide28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27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130" name="Picture 2" descr="E:\DCIM\100OLYMP\P101003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447800"/>
            <a:ext cx="2957091" cy="2217818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087582" y="685800"/>
            <a:ext cx="6019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Comic Sans MS" pitchFamily="66" charset="0"/>
              </a:rPr>
              <a:t>Library </a:t>
            </a:r>
            <a:r>
              <a:rPr lang="en-US" dirty="0" smtClean="0">
                <a:latin typeface="Comic Sans MS" pitchFamily="66" charset="0"/>
              </a:rPr>
              <a:t> </a:t>
            </a:r>
            <a:r>
              <a:rPr lang="en-US" sz="3200" b="1" dirty="0" smtClean="0">
                <a:latin typeface="Comic Sans MS" pitchFamily="66" charset="0"/>
              </a:rPr>
              <a:t>Routines</a:t>
            </a:r>
            <a:endParaRPr lang="en-US" sz="3200" b="1" dirty="0">
              <a:latin typeface="Comic Sans MS" pitchFamily="66" charset="0"/>
            </a:endParaRPr>
          </a:p>
        </p:txBody>
      </p:sp>
      <p:pic>
        <p:nvPicPr>
          <p:cNvPr id="7" name="Picture 6" descr="P1010016 - Windows Live Photo Gallery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06" t="11020" r="21667" b="8488"/>
          <a:stretch/>
        </p:blipFill>
        <p:spPr>
          <a:xfrm>
            <a:off x="1115291" y="1447800"/>
            <a:ext cx="2982191" cy="223860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838200" y="3962400"/>
            <a:ext cx="35814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omic Sans MS" pitchFamily="66" charset="0"/>
              </a:rPr>
              <a:t>Students will visit the library once a week.  They will be allowed to check out 1 book.  Books MUST be returned the following week so that they can choose another book to read at home.</a:t>
            </a:r>
            <a:endParaRPr lang="en-US" dirty="0">
              <a:latin typeface="Comic Sans MS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24400" y="4100899"/>
            <a:ext cx="3581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omic Sans MS" pitchFamily="66" charset="0"/>
              </a:rPr>
              <a:t>Students will use computers in the lab.  Encourage them to practice navigating the mouse and key board.  Passwords for educational sites will be sent home.</a:t>
            </a:r>
            <a:endParaRPr lang="en-US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5312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:\Users\Patti\AppData\Local\Microsoft\Windows\Temporary Internet Files\Content.Word\Slide01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3999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P1010024 - Windows Live Photo Gallery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82" t="10740" r="20302" b="10175"/>
          <a:stretch/>
        </p:blipFill>
        <p:spPr>
          <a:xfrm>
            <a:off x="3266210" y="1584178"/>
            <a:ext cx="4810990" cy="370694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1087582" y="685800"/>
            <a:ext cx="6019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Comic Sans MS" pitchFamily="66" charset="0"/>
              </a:rPr>
              <a:t>Healthy and Safe</a:t>
            </a:r>
            <a:endParaRPr lang="en-US" sz="3200" b="1" dirty="0">
              <a:latin typeface="Comic Sans MS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03563" y="2590800"/>
            <a:ext cx="226521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omic Sans MS" pitchFamily="66" charset="0"/>
              </a:rPr>
              <a:t>Recess is a necessary part of a kindergartner’s day.  Encourage your child to wear appropriate shoes and clothing.  </a:t>
            </a:r>
          </a:p>
          <a:p>
            <a:pPr algn="ctr"/>
            <a:r>
              <a:rPr lang="en-US" dirty="0" smtClean="0">
                <a:latin typeface="Comic Sans MS" pitchFamily="66" charset="0"/>
              </a:rPr>
              <a:t>Flip-flops should not be worn to school.</a:t>
            </a:r>
            <a:endParaRPr lang="en-US" dirty="0">
              <a:latin typeface="Comic Sans MS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728605" y="4191000"/>
            <a:ext cx="3886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Comic Sans MS" pitchFamily="66" charset="0"/>
              </a:rPr>
              <a:t>Weather permitting, we will have a recess everyday.  Dress for the Iowa weather!</a:t>
            </a:r>
            <a:endParaRPr lang="en-US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5915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10" y="0"/>
            <a:ext cx="9146510" cy="6856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2391641"/>
            <a:ext cx="2562260" cy="362816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915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3119" y="2421606"/>
            <a:ext cx="1863754" cy="1408651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915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4516" y="2363932"/>
            <a:ext cx="1524001" cy="1524001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9156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59" r="15233"/>
          <a:stretch/>
        </p:blipFill>
        <p:spPr bwMode="auto">
          <a:xfrm>
            <a:off x="976745" y="4419600"/>
            <a:ext cx="1899544" cy="1434812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969818" y="698957"/>
            <a:ext cx="71056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latin typeface="Comic Sans MS" pitchFamily="66" charset="0"/>
              </a:rPr>
              <a:t>Encourage Independence</a:t>
            </a:r>
            <a:endParaRPr lang="en-US" sz="4400" b="1" dirty="0">
              <a:latin typeface="Comic Sans MS" pitchFamily="66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99711" y="1629728"/>
            <a:ext cx="75420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Comic Sans MS" pitchFamily="66" charset="0"/>
              </a:rPr>
              <a:t>Thank you for sharing your child with us!</a:t>
            </a:r>
            <a:endParaRPr lang="en-US" sz="28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49158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4820" y="4471988"/>
            <a:ext cx="1869762" cy="1371938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4035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:\Users\Patti\AppData\Local\Microsoft\Windows\Temporary Internet Files\Content.Word\Slide27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202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 descr="P1010019 - Windows Live Photo Gallery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09" t="11020" r="32576" b="19464"/>
          <a:stretch/>
        </p:blipFill>
        <p:spPr>
          <a:xfrm>
            <a:off x="1153412" y="4127842"/>
            <a:ext cx="1760653" cy="1587158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/>
        </p:spPr>
      </p:pic>
      <p:sp>
        <p:nvSpPr>
          <p:cNvPr id="5" name="Rectangle 4"/>
          <p:cNvSpPr/>
          <p:nvPr/>
        </p:nvSpPr>
        <p:spPr>
          <a:xfrm>
            <a:off x="6204767" y="2895223"/>
            <a:ext cx="215667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/>
          </a:p>
          <a:p>
            <a:r>
              <a:rPr lang="en-US" dirty="0">
                <a:latin typeface="Comic Sans MS" pitchFamily="66" charset="0"/>
              </a:rPr>
              <a:t>Tricia </a:t>
            </a:r>
            <a:r>
              <a:rPr lang="en-US" dirty="0" err="1" smtClean="0">
                <a:latin typeface="Comic Sans MS" pitchFamily="66" charset="0"/>
              </a:rPr>
              <a:t>Negrete</a:t>
            </a:r>
            <a:endParaRPr lang="en-US" dirty="0">
              <a:latin typeface="Comic Sans MS" pitchFamily="66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562350" y="3894428"/>
            <a:ext cx="1981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Comic Sans MS" pitchFamily="66" charset="0"/>
              </a:rPr>
              <a:t>Jane </a:t>
            </a:r>
            <a:r>
              <a:rPr lang="en-US" dirty="0" err="1" smtClean="0">
                <a:latin typeface="Comic Sans MS" pitchFamily="66" charset="0"/>
              </a:rPr>
              <a:t>Penisten</a:t>
            </a:r>
            <a:endParaRPr lang="en-US" dirty="0">
              <a:latin typeface="Comic Sans MS" pitchFamily="66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093069" y="3034072"/>
            <a:ext cx="2057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Comic Sans MS" pitchFamily="66" charset="0"/>
              </a:rPr>
              <a:t>Jennie </a:t>
            </a:r>
            <a:r>
              <a:rPr lang="en-US" dirty="0" err="1" smtClean="0">
                <a:latin typeface="Comic Sans MS" pitchFamily="66" charset="0"/>
              </a:rPr>
              <a:t>Brehm</a:t>
            </a:r>
            <a:endParaRPr lang="en-US" dirty="0">
              <a:latin typeface="Comic Sans MS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371600" y="638651"/>
            <a:ext cx="555103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Comic Sans MS" pitchFamily="66" charset="0"/>
              </a:rPr>
              <a:t> Brubaker Kindergarten Teachers</a:t>
            </a:r>
            <a:endParaRPr lang="en-US" sz="3200" b="1" dirty="0">
              <a:latin typeface="Comic Sans MS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02861" y="5802868"/>
            <a:ext cx="2437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omic Sans MS" pitchFamily="66" charset="0"/>
              </a:rPr>
              <a:t>Kari </a:t>
            </a:r>
            <a:r>
              <a:rPr lang="en-US" dirty="0" err="1" smtClean="0">
                <a:latin typeface="Comic Sans MS" pitchFamily="66" charset="0"/>
              </a:rPr>
              <a:t>Lamoreaux</a:t>
            </a:r>
            <a:endParaRPr lang="en-US" dirty="0">
              <a:latin typeface="Comic Sans MS" pitchFamily="66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779638" y="5830209"/>
            <a:ext cx="2286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omic Sans MS" pitchFamily="66" charset="0"/>
              </a:rPr>
              <a:t>Mary Beth West</a:t>
            </a:r>
            <a:endParaRPr lang="en-US" dirty="0">
              <a:latin typeface="Comic Sans MS" pitchFamily="66" charset="0"/>
            </a:endParaRPr>
          </a:p>
        </p:txBody>
      </p:sp>
      <p:pic>
        <p:nvPicPr>
          <p:cNvPr id="11267" name="Picture 3" descr="E:\DCIM\100OLYMP\P101004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51"/>
          <a:stretch/>
        </p:blipFill>
        <p:spPr bwMode="auto">
          <a:xfrm>
            <a:off x="6204767" y="1391465"/>
            <a:ext cx="1833163" cy="1649534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069" y="1384538"/>
            <a:ext cx="1704111" cy="1588421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0677" y="2178749"/>
            <a:ext cx="2202873" cy="1555051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7404" y="3974889"/>
            <a:ext cx="2438235" cy="1740111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81253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371600" y="638651"/>
            <a:ext cx="555103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Comic Sans MS" pitchFamily="66" charset="0"/>
              </a:rPr>
              <a:t>Kindergarten Support Teachers</a:t>
            </a:r>
            <a:endParaRPr lang="en-US" sz="3200" b="1" dirty="0">
              <a:latin typeface="Comic Sans MS" pitchFamily="66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588650" y="4858434"/>
            <a:ext cx="2057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Comic Sans MS" pitchFamily="66" charset="0"/>
              </a:rPr>
              <a:t>Ashley Clark</a:t>
            </a:r>
          </a:p>
          <a:p>
            <a:pPr algn="ctr"/>
            <a:r>
              <a:rPr lang="en-US" dirty="0" smtClean="0">
                <a:latin typeface="Comic Sans MS" pitchFamily="66" charset="0"/>
              </a:rPr>
              <a:t>Special Ed</a:t>
            </a:r>
            <a:endParaRPr lang="en-US" dirty="0">
              <a:latin typeface="Comic Sans MS" pitchFamily="66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181600" y="4858434"/>
            <a:ext cx="2057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Comic Sans MS" pitchFamily="66" charset="0"/>
              </a:rPr>
              <a:t>Katie </a:t>
            </a:r>
            <a:r>
              <a:rPr lang="en-US" dirty="0" err="1" smtClean="0">
                <a:latin typeface="Comic Sans MS" pitchFamily="66" charset="0"/>
              </a:rPr>
              <a:t>McCuddin</a:t>
            </a:r>
            <a:endParaRPr lang="en-US" dirty="0" smtClean="0">
              <a:latin typeface="Comic Sans MS" pitchFamily="66" charset="0"/>
            </a:endParaRPr>
          </a:p>
          <a:p>
            <a:pPr algn="ctr"/>
            <a:r>
              <a:rPr lang="en-US" dirty="0" smtClean="0">
                <a:latin typeface="Comic Sans MS" pitchFamily="66" charset="0"/>
              </a:rPr>
              <a:t>In-Class Support</a:t>
            </a:r>
            <a:endParaRPr lang="en-US" dirty="0">
              <a:latin typeface="Comic Sans MS" pitchFamily="66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056" y="2188830"/>
            <a:ext cx="2709434" cy="248034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188830"/>
            <a:ext cx="2743200" cy="2517081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5143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:\Users\Patti\AppData\Local\Microsoft\Windows\Temporary Internet Files\Content.Word\Slide29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1600200" y="638651"/>
            <a:ext cx="55510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Comic Sans MS" pitchFamily="66" charset="0"/>
              </a:rPr>
              <a:t>Music/Art/P.E.</a:t>
            </a:r>
            <a:endParaRPr lang="en-US" sz="3200" b="1" dirty="0">
              <a:latin typeface="Comic Sans MS" pitchFamily="66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099384" y="5638800"/>
            <a:ext cx="22929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Comic Sans MS" pitchFamily="66" charset="0"/>
              </a:rPr>
              <a:t>Scott </a:t>
            </a:r>
            <a:r>
              <a:rPr lang="en-US" dirty="0" err="1">
                <a:latin typeface="Comic Sans MS" pitchFamily="66" charset="0"/>
              </a:rPr>
              <a:t>Wiederstein</a:t>
            </a:r>
            <a:endParaRPr lang="en-US" dirty="0">
              <a:latin typeface="Comic Sans MS" pitchFamily="66" charset="0"/>
            </a:endParaRPr>
          </a:p>
          <a:p>
            <a:pPr algn="ctr"/>
            <a:r>
              <a:rPr lang="en-US" dirty="0">
                <a:latin typeface="Comic Sans MS" pitchFamily="66" charset="0"/>
              </a:rPr>
              <a:t>Music</a:t>
            </a:r>
          </a:p>
        </p:txBody>
      </p:sp>
      <p:sp>
        <p:nvSpPr>
          <p:cNvPr id="9" name="Rectangle 8"/>
          <p:cNvSpPr/>
          <p:nvPr/>
        </p:nvSpPr>
        <p:spPr>
          <a:xfrm>
            <a:off x="1024501" y="5525869"/>
            <a:ext cx="167666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Comic Sans MS" pitchFamily="66" charset="0"/>
              </a:rPr>
              <a:t>Jodi Fenton</a:t>
            </a:r>
          </a:p>
          <a:p>
            <a:pPr algn="ctr"/>
            <a:r>
              <a:rPr lang="en-US" dirty="0">
                <a:latin typeface="Comic Sans MS" pitchFamily="66" charset="0"/>
              </a:rPr>
              <a:t>Art</a:t>
            </a:r>
          </a:p>
        </p:txBody>
      </p:sp>
      <p:sp>
        <p:nvSpPr>
          <p:cNvPr id="10" name="Rectangle 9"/>
          <p:cNvSpPr/>
          <p:nvPr/>
        </p:nvSpPr>
        <p:spPr>
          <a:xfrm>
            <a:off x="1094800" y="2450252"/>
            <a:ext cx="148085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dirty="0"/>
          </a:p>
          <a:p>
            <a:pPr algn="ctr"/>
            <a:r>
              <a:rPr lang="en-US" dirty="0">
                <a:latin typeface="Comic Sans MS" pitchFamily="66" charset="0"/>
              </a:rPr>
              <a:t>Ken </a:t>
            </a:r>
            <a:r>
              <a:rPr lang="en-US" dirty="0" err="1">
                <a:latin typeface="Comic Sans MS" pitchFamily="66" charset="0"/>
              </a:rPr>
              <a:t>Esveld</a:t>
            </a:r>
            <a:endParaRPr lang="en-US" dirty="0">
              <a:latin typeface="Comic Sans MS" pitchFamily="66" charset="0"/>
            </a:endParaRPr>
          </a:p>
          <a:p>
            <a:pPr algn="ctr"/>
            <a:r>
              <a:rPr lang="en-US" dirty="0">
                <a:latin typeface="Comic Sans MS" pitchFamily="66" charset="0"/>
              </a:rPr>
              <a:t>Art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795712" y="5700736"/>
            <a:ext cx="170871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Comic Sans MS" pitchFamily="66" charset="0"/>
              </a:rPr>
              <a:t>Dwayne </a:t>
            </a:r>
            <a:r>
              <a:rPr lang="en-US" dirty="0" err="1">
                <a:latin typeface="Comic Sans MS" pitchFamily="66" charset="0"/>
              </a:rPr>
              <a:t>Bahe</a:t>
            </a:r>
            <a:endParaRPr lang="en-US" dirty="0">
              <a:latin typeface="Comic Sans MS" pitchFamily="66" charset="0"/>
            </a:endParaRPr>
          </a:p>
          <a:p>
            <a:pPr algn="ctr"/>
            <a:r>
              <a:rPr lang="en-US" dirty="0" smtClean="0">
                <a:latin typeface="Comic Sans MS" pitchFamily="66" charset="0"/>
              </a:rPr>
              <a:t>P.E.</a:t>
            </a:r>
            <a:endParaRPr lang="en-US" dirty="0">
              <a:latin typeface="Comic Sans MS" pitchFamily="66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453958" y="3124200"/>
            <a:ext cx="2057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Comic Sans MS" pitchFamily="66" charset="0"/>
              </a:rPr>
              <a:t>Kathy </a:t>
            </a:r>
            <a:r>
              <a:rPr lang="en-US" dirty="0" err="1">
                <a:latin typeface="Comic Sans MS" pitchFamily="66" charset="0"/>
              </a:rPr>
              <a:t>Hermsen</a:t>
            </a:r>
            <a:endParaRPr lang="en-US" dirty="0">
              <a:latin typeface="Comic Sans MS" pitchFamily="66" charset="0"/>
            </a:endParaRPr>
          </a:p>
          <a:p>
            <a:pPr algn="ctr"/>
            <a:r>
              <a:rPr lang="en-US" dirty="0">
                <a:latin typeface="Comic Sans MS" pitchFamily="66" charset="0"/>
              </a:rPr>
              <a:t>P.E.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0909" y="3657600"/>
            <a:ext cx="1329878" cy="186580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501" y="795091"/>
            <a:ext cx="1621454" cy="1804153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5712" y="1295400"/>
            <a:ext cx="1385888" cy="1722461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5712" y="3810000"/>
            <a:ext cx="1446777" cy="1752599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6019800" y="2761873"/>
            <a:ext cx="2057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Comic Sans MS" pitchFamily="66" charset="0"/>
              </a:rPr>
              <a:t>Laura Sampson</a:t>
            </a:r>
          </a:p>
          <a:p>
            <a:pPr algn="ctr"/>
            <a:r>
              <a:rPr lang="en-US" dirty="0" smtClean="0">
                <a:latin typeface="Comic Sans MS" pitchFamily="66" charset="0"/>
              </a:rPr>
              <a:t>Music</a:t>
            </a:r>
            <a:endParaRPr lang="en-US" dirty="0">
              <a:latin typeface="Comic Sans MS" pitchFamily="66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3640" y="1056275"/>
            <a:ext cx="2032442" cy="1524435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2776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Patti\AppData\Local\Microsoft\Windows\Temporary Internet Files\Content.Word\Slide31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1600200" y="838200"/>
            <a:ext cx="55510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Comic Sans MS" pitchFamily="66" charset="0"/>
              </a:rPr>
              <a:t>Counseling/Library</a:t>
            </a:r>
            <a:endParaRPr lang="en-US" sz="3200" b="1" dirty="0">
              <a:latin typeface="Comic Sans MS" pitchFamily="66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8738" y="1547371"/>
            <a:ext cx="1905000" cy="173270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486114"/>
            <a:ext cx="1748270" cy="1798857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3136" y="3625221"/>
            <a:ext cx="1748270" cy="174827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1193656" y="3468469"/>
            <a:ext cx="2057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Comic Sans MS" pitchFamily="66" charset="0"/>
              </a:rPr>
              <a:t>Barb Perkins</a:t>
            </a:r>
          </a:p>
          <a:p>
            <a:pPr algn="ctr"/>
            <a:r>
              <a:rPr lang="en-US" dirty="0" smtClean="0">
                <a:latin typeface="Comic Sans MS" pitchFamily="66" charset="0"/>
              </a:rPr>
              <a:t>Guidance</a:t>
            </a:r>
            <a:endParaRPr lang="en-US" dirty="0">
              <a:latin typeface="Comic Sans MS" pitchFamily="66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276600" y="5525869"/>
            <a:ext cx="2057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Comic Sans MS" pitchFamily="66" charset="0"/>
              </a:rPr>
              <a:t>Brett Whittle</a:t>
            </a:r>
          </a:p>
          <a:p>
            <a:pPr algn="ctr"/>
            <a:r>
              <a:rPr lang="en-US" dirty="0" smtClean="0">
                <a:latin typeface="Comic Sans MS" pitchFamily="66" charset="0"/>
              </a:rPr>
              <a:t>Guidance</a:t>
            </a:r>
            <a:endParaRPr lang="en-US" dirty="0">
              <a:latin typeface="Comic Sans MS" pitchFamily="66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810682" y="3468469"/>
            <a:ext cx="2057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err="1" smtClean="0">
                <a:latin typeface="Comic Sans MS" pitchFamily="66" charset="0"/>
              </a:rPr>
              <a:t>Gia</a:t>
            </a:r>
            <a:r>
              <a:rPr lang="en-US" dirty="0" smtClean="0">
                <a:latin typeface="Comic Sans MS" pitchFamily="66" charset="0"/>
              </a:rPr>
              <a:t> </a:t>
            </a:r>
            <a:r>
              <a:rPr lang="en-US" dirty="0" err="1" smtClean="0">
                <a:latin typeface="Comic Sans MS" pitchFamily="66" charset="0"/>
              </a:rPr>
              <a:t>VanRoekel</a:t>
            </a:r>
            <a:endParaRPr lang="en-US" dirty="0" smtClean="0">
              <a:latin typeface="Comic Sans MS" pitchFamily="66" charset="0"/>
            </a:endParaRPr>
          </a:p>
          <a:p>
            <a:pPr algn="ctr"/>
            <a:r>
              <a:rPr lang="en-US" dirty="0" smtClean="0">
                <a:latin typeface="Comic Sans MS" pitchFamily="66" charset="0"/>
              </a:rPr>
              <a:t>Librarian</a:t>
            </a:r>
            <a:endParaRPr lang="en-US" dirty="0">
              <a:latin typeface="Comic Sans MS" pitchFamily="66" charset="0"/>
            </a:endParaRPr>
          </a:p>
        </p:txBody>
      </p:sp>
      <p:pic>
        <p:nvPicPr>
          <p:cNvPr id="12294" name="Picture 6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392"/>
          <a:stretch/>
        </p:blipFill>
        <p:spPr bwMode="auto">
          <a:xfrm>
            <a:off x="2922382" y="1828800"/>
            <a:ext cx="3097417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6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799" y="4106280"/>
            <a:ext cx="2083939" cy="2099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3167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:\Users\Patti\AppData\Local\Microsoft\Windows\Temporary Internet Files\Content.Word\Slide15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P1010012 - Windows Live Photo Gallery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77" t="13207" r="25192" b="15112"/>
          <a:stretch/>
        </p:blipFill>
        <p:spPr>
          <a:xfrm>
            <a:off x="1600200" y="4071966"/>
            <a:ext cx="1807390" cy="1576883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/>
        </p:spPr>
      </p:pic>
      <p:pic>
        <p:nvPicPr>
          <p:cNvPr id="3" name="Picture 2" descr="P1010013 - Windows Live Photo Gallery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79" t="11583" r="21212" b="9050"/>
          <a:stretch/>
        </p:blipFill>
        <p:spPr>
          <a:xfrm>
            <a:off x="5451763" y="3872345"/>
            <a:ext cx="2444074" cy="1867829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/>
        </p:spPr>
      </p:pic>
      <p:pic>
        <p:nvPicPr>
          <p:cNvPr id="5" name="Picture 4" descr="P1010007 - Windows Live Photo Gallery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30" t="14873" r="37693" b="18685"/>
          <a:stretch/>
        </p:blipFill>
        <p:spPr>
          <a:xfrm>
            <a:off x="1439871" y="1447800"/>
            <a:ext cx="1656286" cy="1791101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1600200" y="613724"/>
            <a:ext cx="55510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Comic Sans MS" pitchFamily="66" charset="0"/>
              </a:rPr>
              <a:t>Cafeteria Staff</a:t>
            </a:r>
            <a:endParaRPr lang="en-US" sz="2000" b="1" i="1" dirty="0">
              <a:solidFill>
                <a:srgbClr val="FF00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4477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1114</TotalTime>
  <Words>636</Words>
  <Application>Microsoft Office PowerPoint</Application>
  <PresentationFormat>On-screen Show (4:3)</PresentationFormat>
  <Paragraphs>166</Paragraphs>
  <Slides>47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4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Patti</dc:creator>
  <cp:lastModifiedBy>Gelfond, Renee</cp:lastModifiedBy>
  <cp:revision>69</cp:revision>
  <dcterms:created xsi:type="dcterms:W3CDTF">2013-07-02T14:51:01Z</dcterms:created>
  <dcterms:modified xsi:type="dcterms:W3CDTF">2013-08-19T18:49:49Z</dcterms:modified>
</cp:coreProperties>
</file>